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39.xml" ContentType="application/vnd.openxmlformats-officedocument.presentationml.notesSlide+xml"/>
  <Override PartName="/ppt/notesSlides/notesSlide57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46.xml" ContentType="application/vnd.openxmlformats-officedocument.presentationml.notesSlide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62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60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2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9" r:id="rId43"/>
    <p:sldId id="298" r:id="rId44"/>
    <p:sldId id="302" r:id="rId45"/>
    <p:sldId id="303" r:id="rId46"/>
    <p:sldId id="304" r:id="rId47"/>
    <p:sldId id="305" r:id="rId48"/>
    <p:sldId id="306" r:id="rId49"/>
    <p:sldId id="307" r:id="rId50"/>
    <p:sldId id="308" r:id="rId51"/>
    <p:sldId id="309" r:id="rId52"/>
    <p:sldId id="310" r:id="rId53"/>
    <p:sldId id="311" r:id="rId54"/>
    <p:sldId id="312" r:id="rId55"/>
    <p:sldId id="313" r:id="rId56"/>
    <p:sldId id="314" r:id="rId57"/>
    <p:sldId id="315" r:id="rId58"/>
    <p:sldId id="316" r:id="rId59"/>
    <p:sldId id="317" r:id="rId60"/>
    <p:sldId id="318" r:id="rId61"/>
    <p:sldId id="319" r:id="rId62"/>
    <p:sldId id="320" r:id="rId63"/>
    <p:sldId id="321" r:id="rId64"/>
    <p:sldId id="322" r:id="rId65"/>
    <p:sldId id="323" r:id="rId66"/>
    <p:sldId id="324" r:id="rId67"/>
    <p:sldId id="325" r:id="rId68"/>
    <p:sldId id="330" r:id="rId69"/>
    <p:sldId id="331" r:id="rId70"/>
    <p:sldId id="329" r:id="rId71"/>
  </p:sldIdLst>
  <p:sldSz cx="10287000" cy="6858000" type="35mm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210" y="-78"/>
      </p:cViewPr>
      <p:guideLst>
        <p:guide orient="horz" pos="2160"/>
        <p:guide pos="32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801123-E64A-426D-82F4-A2C079B1D55B}" type="datetimeFigureOut">
              <a:rPr lang="en-US" smtClean="0"/>
              <a:pPr/>
              <a:t>2/21/2021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57250" y="685800"/>
            <a:ext cx="51435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557EEB-905A-47A6-8370-AA2B174BEC5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BLUFF RIVER REVISITED – Jim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Loftin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557EEB-905A-47A6-8370-AA2B174BEC52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FACE TO FACE WITH THE ICE KING – Scott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Fee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557EEB-905A-47A6-8370-AA2B174BEC52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TOWER PLACE – Ralph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Earlandson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557EEB-905A-47A6-8370-AA2B174BEC52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PROMENADE IN TURQUOISE – John Van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Swearingen IV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557EEB-905A-47A6-8370-AA2B174BEC52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ARKANSAS BEAUTY – Ralph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Earlandson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557EEB-905A-47A6-8370-AA2B174BEC52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PEARSON’S PIT, GEORGIA – Jim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Loftin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557EEB-905A-47A6-8370-AA2B174BEC52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LYNN BESIDE HERSELF – John Van Swearingen IV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557EEB-905A-47A6-8370-AA2B174BEC52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WHERE THE LAKE SUBSIDED – Peter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&amp; Ann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Bosted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557EEB-905A-47A6-8370-AA2B174BEC52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BUTTERSCOTCH DELIGHT – Carol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Vesely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557EEB-905A-47A6-8370-AA2B174BEC52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BOLT CLIMB – Carol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Vesely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557EEB-905A-47A6-8370-AA2B174BEC52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 PUENTE’S CROSSING – Maureen Handler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557EEB-905A-47A6-8370-AA2B174BEC52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ARKANSAS CHAMBER – Rick Day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557EEB-905A-47A6-8370-AA2B174BEC52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TIP OF THE CHANDELIER – Ralph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Earlandson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557EEB-905A-47A6-8370-AA2B174BEC52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ESPERANZA – Scott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Fee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557EEB-905A-47A6-8370-AA2B174BEC52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STAR CASTLES – Patrick Newby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557EEB-905A-47A6-8370-AA2B174BEC52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NEST OF PEARLS – Ralph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Earlandson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557EEB-905A-47A6-8370-AA2B174BEC52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CRYSTAL DOME – Rick Day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557EEB-905A-47A6-8370-AA2B174BEC52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KEVIN’S</a:t>
            </a:r>
            <a:r>
              <a:rPr lang="en-US" baseline="0" dirty="0" smtClean="0"/>
              <a:t> ROOM – Rick Day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557EEB-905A-47A6-8370-AA2B174BEC52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LONG HAUL, HOYA DE GUAGUAS – Andy Grubbs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557EEB-905A-47A6-8370-AA2B174BEC52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IMPROPER PIT RIGGING – John Van Swearingen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IV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557EEB-905A-47A6-8370-AA2B174BEC52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BIRTHDAY PASSAGE DELIGHTS – Andy Grubbs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557EEB-905A-47A6-8370-AA2B174BEC52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VERTICAL ARRANGMENT II – Jim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Loftin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557EEB-905A-47A6-8370-AA2B174BEC52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FLOWER OF THE NIGHT – Bill Franz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557EEB-905A-47A6-8370-AA2B174BEC52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FARGO WELL – Jim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Loftin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557EEB-905A-47A6-8370-AA2B174BEC52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SELENITE SPLENDOR – Peter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&amp; Ann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Bosted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557EEB-905A-47A6-8370-AA2B174BEC52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POLAR ICE – Maureen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Handler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557EEB-905A-47A6-8370-AA2B174BEC52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PHOTOGRAPHER – Robert Montgomery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557EEB-905A-47A6-8370-AA2B174BEC52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NATURAL WELL – John Van Swearingen IV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557EEB-905A-47A6-8370-AA2B174BEC52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CLARITIES – Rick Day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557EEB-905A-47A6-8370-AA2B174BEC52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FLAME – Rick Day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557EEB-905A-47A6-8370-AA2B174BEC52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PETTIJOHN’S ENTRANCE ROOM – Jeff &amp; Alexis Harris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557EEB-905A-47A6-8370-AA2B174BEC52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GOLDEN CONVOLUTIONS – Peter &amp; Ann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Bosted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557EEB-905A-47A6-8370-AA2B174BEC52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GYPSUM REFLECTIONS – Dave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Bunnell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557EEB-905A-47A6-8370-AA2B174BEC52}" type="slidenum">
              <a:rPr lang="en-US" smtClean="0"/>
              <a:pPr/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TS TOWERS – Rick Day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557EEB-905A-47A6-8370-AA2B174BEC52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QUENCHER! – Dorothy Eckert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557EEB-905A-47A6-8370-AA2B174BEC52}" type="slidenum">
              <a:rPr lang="en-US" smtClean="0"/>
              <a:pPr/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 THE DOME – John Van Swearingen IV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557EEB-905A-47A6-8370-AA2B174BEC52}" type="slidenum">
              <a:rPr lang="en-US" smtClean="0"/>
              <a:pPr/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CAVE FINGERS – Peter &amp; Ann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Bosted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557EEB-905A-47A6-8370-AA2B174BEC52}" type="slidenum">
              <a:rPr lang="en-US" smtClean="0"/>
              <a:pPr/>
              <a:t>44</a:t>
            </a:fld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CLIMBING INTO THE OASIS – Carol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Vesely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557EEB-905A-47A6-8370-AA2B174BEC52}" type="slidenum">
              <a:rPr lang="en-US" smtClean="0"/>
              <a:pPr/>
              <a:t>45</a:t>
            </a:fld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INVITING – Ernie Payne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557EEB-905A-47A6-8370-AA2B174BEC52}" type="slidenum">
              <a:rPr lang="en-US" smtClean="0"/>
              <a:pPr/>
              <a:t>46</a:t>
            </a:fld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TWIGHLIGHT ZONE – Patrick Newby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557EEB-905A-47A6-8370-AA2B174BEC52}" type="slidenum">
              <a:rPr lang="en-US" smtClean="0"/>
              <a:pPr/>
              <a:t>47</a:t>
            </a:fld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CONTRASTS – Dave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Bunnell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557EEB-905A-47A6-8370-AA2B174BEC52}" type="slidenum">
              <a:rPr lang="en-US" smtClean="0"/>
              <a:pPr/>
              <a:t>48</a:t>
            </a:fld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DRAMATIC DRAPES – Rick Day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557EEB-905A-47A6-8370-AA2B174BEC52}" type="slidenum">
              <a:rPr lang="en-US" smtClean="0"/>
              <a:pPr/>
              <a:t>49</a:t>
            </a:fld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DEVIL’S SHOWER – Jeff &amp; Alexis Harris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557EEB-905A-47A6-8370-AA2B174BEC52}" type="slidenum">
              <a:rPr lang="en-US" smtClean="0"/>
              <a:pPr/>
              <a:t>50</a:t>
            </a:fld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LOS TRES AMIGOS – Ralph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Earlandson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557EEB-905A-47A6-8370-AA2B174BEC52}" type="slidenum">
              <a:rPr lang="en-US" smtClean="0"/>
              <a:pPr/>
              <a:t>51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JUST A TYPICAL CAVER IN A TYPICAL CAVE – Carol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Vesely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557EEB-905A-47A6-8370-AA2B174BEC52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BOY’S BOUQUET – Rick Day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557EEB-905A-47A6-8370-AA2B174BEC52}" type="slidenum">
              <a:rPr lang="en-US" smtClean="0"/>
              <a:pPr/>
              <a:t>52</a:t>
            </a:fld>
            <a:endParaRPr 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BORDER STOP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– Michael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Goar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557EEB-905A-47A6-8370-AA2B174BEC52}" type="slidenum">
              <a:rPr lang="en-US" smtClean="0"/>
              <a:pPr/>
              <a:t>53</a:t>
            </a:fld>
            <a:endParaRPr 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GOLDEN PONDS – Dave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Bunnell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557EEB-905A-47A6-8370-AA2B174BEC52}" type="slidenum">
              <a:rPr lang="en-US" smtClean="0"/>
              <a:pPr/>
              <a:t>54</a:t>
            </a:fld>
            <a:endParaRPr 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DRAPES AND DRIPS – Peter &amp; Ann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Bosted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557EEB-905A-47A6-8370-AA2B174BEC52}" type="slidenum">
              <a:rPr lang="en-US" smtClean="0"/>
              <a:pPr/>
              <a:t>55</a:t>
            </a:fld>
            <a:endParaRPr 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CHANDELIERS – Dave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Bunnell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557EEB-905A-47A6-8370-AA2B174BEC52}" type="slidenum">
              <a:rPr lang="en-US" smtClean="0"/>
              <a:pPr/>
              <a:t>56</a:t>
            </a:fld>
            <a:endParaRPr 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SURROUNDED BY WHITE – Carol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Vesely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557EEB-905A-47A6-8370-AA2B174BEC52}" type="slidenum">
              <a:rPr lang="en-US" smtClean="0"/>
              <a:pPr/>
              <a:t>57</a:t>
            </a:fld>
            <a:endParaRPr 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CANYON CLIMBIN’ – Scott Fee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557EEB-905A-47A6-8370-AA2B174BEC52}" type="slidenum">
              <a:rPr lang="en-US" smtClean="0"/>
              <a:pPr/>
              <a:t>59</a:t>
            </a:fld>
            <a:endParaRPr lang="en-US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ARAGONITE IN HOLEY SHEEP – Robert Montgomery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557EEB-905A-47A6-8370-AA2B174BEC52}" type="slidenum">
              <a:rPr lang="en-US" smtClean="0"/>
              <a:pPr/>
              <a:t>60</a:t>
            </a:fld>
            <a:endParaRPr lang="en-US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RAZORBACK BACON – Rick Day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557EEB-905A-47A6-8370-AA2B174BEC52}" type="slidenum">
              <a:rPr lang="en-US" smtClean="0"/>
              <a:pPr/>
              <a:t>61</a:t>
            </a:fld>
            <a:endParaRPr lang="en-US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FOLIA TEXTURES – Carol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Vesely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557EEB-905A-47A6-8370-AA2B174BEC52}" type="slidenum">
              <a:rPr lang="en-US" smtClean="0"/>
              <a:pPr/>
              <a:t>62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ORANGE MESA – Dave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Bunnell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557EEB-905A-47A6-8370-AA2B174BEC52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CAVE GODDESS – John Van Swearingen IV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557EEB-905A-47A6-8370-AA2B174BEC52}" type="slidenum">
              <a:rPr lang="en-US" smtClean="0"/>
              <a:pPr/>
              <a:t>63</a:t>
            </a:fld>
            <a:endParaRPr lang="en-US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WATER MAKES AND WATER BREAKS – Peter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&amp; Ann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Bosted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557EEB-905A-47A6-8370-AA2B174BEC52}" type="slidenum">
              <a:rPr lang="en-US" smtClean="0"/>
              <a:pPr/>
              <a:t>64</a:t>
            </a:fld>
            <a:endParaRPr lang="en-US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ELEGANT SIMPLICITY – Peter &amp; Ann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Bosted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557EEB-905A-47A6-8370-AA2B174BEC52}" type="slidenum">
              <a:rPr lang="en-US" smtClean="0"/>
              <a:pPr/>
              <a:t>66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INTO THE DEPTHS OF LECHUGUILLA – Ralph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Earlandson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557EEB-905A-47A6-8370-AA2B174BEC52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BACON – Bill Franz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557EEB-905A-47A6-8370-AA2B174BEC52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LONE BUTTERFLY – Rick Day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557EEB-905A-47A6-8370-AA2B174BEC52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26"/>
            <a:ext cx="874395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4AD95-3CA7-4D20-A04F-1156F8A16A2D}" type="datetimeFigureOut">
              <a:rPr lang="en-US" smtClean="0"/>
              <a:pPr/>
              <a:t>2/21/2021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A91AE-E011-44EC-87E9-6FE3F84652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4AD95-3CA7-4D20-A04F-1156F8A16A2D}" type="datetimeFigureOut">
              <a:rPr lang="en-US" smtClean="0"/>
              <a:pPr/>
              <a:t>2/21/2021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A91AE-E011-44EC-87E9-6FE3F84652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90335" y="274639"/>
            <a:ext cx="2603897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8644" y="274639"/>
            <a:ext cx="7640241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4AD95-3CA7-4D20-A04F-1156F8A16A2D}" type="datetimeFigureOut">
              <a:rPr lang="en-US" smtClean="0"/>
              <a:pPr/>
              <a:t>2/21/2021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A91AE-E011-44EC-87E9-6FE3F84652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4AD95-3CA7-4D20-A04F-1156F8A16A2D}" type="datetimeFigureOut">
              <a:rPr lang="en-US" smtClean="0"/>
              <a:pPr/>
              <a:t>2/21/2021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A91AE-E011-44EC-87E9-6FE3F84652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602" y="4406901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602" y="2906713"/>
            <a:ext cx="874395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4AD95-3CA7-4D20-A04F-1156F8A16A2D}" type="datetimeFigureOut">
              <a:rPr lang="en-US" smtClean="0"/>
              <a:pPr/>
              <a:t>2/21/2021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A91AE-E011-44EC-87E9-6FE3F84652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0" y="1600201"/>
            <a:ext cx="45434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29225" y="1600201"/>
            <a:ext cx="45434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4AD95-3CA7-4D20-A04F-1156F8A16A2D}" type="datetimeFigureOut">
              <a:rPr lang="en-US" smtClean="0"/>
              <a:pPr/>
              <a:t>2/21/2021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A91AE-E011-44EC-87E9-6FE3F84652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2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2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5654" y="1535113"/>
            <a:ext cx="454699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5654" y="2174875"/>
            <a:ext cx="454699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4AD95-3CA7-4D20-A04F-1156F8A16A2D}" type="datetimeFigureOut">
              <a:rPr lang="en-US" smtClean="0"/>
              <a:pPr/>
              <a:t>2/21/2021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A91AE-E011-44EC-87E9-6FE3F84652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4AD95-3CA7-4D20-A04F-1156F8A16A2D}" type="datetimeFigureOut">
              <a:rPr lang="en-US" smtClean="0"/>
              <a:pPr/>
              <a:t>2/21/2021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A91AE-E011-44EC-87E9-6FE3F84652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4AD95-3CA7-4D20-A04F-1156F8A16A2D}" type="datetimeFigureOut">
              <a:rPr lang="en-US" smtClean="0"/>
              <a:pPr/>
              <a:t>2/21/2021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A91AE-E011-44EC-87E9-6FE3F84652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273050"/>
            <a:ext cx="338435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1931" y="273051"/>
            <a:ext cx="575071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1" y="1435101"/>
            <a:ext cx="338435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4AD95-3CA7-4D20-A04F-1156F8A16A2D}" type="datetimeFigureOut">
              <a:rPr lang="en-US" smtClean="0"/>
              <a:pPr/>
              <a:t>2/21/2021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A91AE-E011-44EC-87E9-6FE3F84652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324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324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324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4AD95-3CA7-4D20-A04F-1156F8A16A2D}" type="datetimeFigureOut">
              <a:rPr lang="en-US" smtClean="0"/>
              <a:pPr/>
              <a:t>2/21/2021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A91AE-E011-44EC-87E9-6FE3F84652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600201"/>
            <a:ext cx="92583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4350" y="6356351"/>
            <a:ext cx="24003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F4AD95-3CA7-4D20-A04F-1156F8A16A2D}" type="datetimeFigureOut">
              <a:rPr lang="en-US" smtClean="0"/>
              <a:pPr/>
              <a:t>2/21/2021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4725" y="6356351"/>
            <a:ext cx="32575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372350" y="6356351"/>
            <a:ext cx="24003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6A91AE-E011-44EC-87E9-6FE3F84652F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hyperlink" Target="mailto:nss@caves.org" TargetMode="External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caves.org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ogo&#10;&#10;Description automatically generated">
            <a:extLst>
              <a:ext uri="{FF2B5EF4-FFF2-40B4-BE49-F238E27FC236}">
                <a16:creationId xmlns="" xmlns:a16="http://schemas.microsoft.com/office/drawing/2014/main" id="{A7EC9A1C-EF32-4A39-B58F-22806D0794A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50" y="290755"/>
            <a:ext cx="2956871" cy="154183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5D4016FB-4371-4A9F-B9C6-9F16C7970B12}"/>
              </a:ext>
            </a:extLst>
          </p:cNvPr>
          <p:cNvSpPr txBox="1"/>
          <p:nvPr/>
        </p:nvSpPr>
        <p:spPr>
          <a:xfrm>
            <a:off x="4813035" y="573562"/>
            <a:ext cx="4637660" cy="12008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>
                <a:solidFill>
                  <a:srgbClr val="FFFF00"/>
                </a:solidFill>
              </a:rPr>
              <a:t>An NSS Audio-Visual </a:t>
            </a:r>
          </a:p>
          <a:p>
            <a:pPr algn="ctr"/>
            <a:r>
              <a:rPr lang="en-US" sz="3600" dirty="0">
                <a:solidFill>
                  <a:srgbClr val="FFFF00"/>
                </a:solidFill>
              </a:rPr>
              <a:t>Library Presentation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="" xmlns:a16="http://schemas.microsoft.com/office/drawing/2014/main" id="{3CBAC32A-9FEA-4CE7-B80C-FAAFA2003FF1}"/>
              </a:ext>
            </a:extLst>
          </p:cNvPr>
          <p:cNvCxnSpPr/>
          <p:nvPr/>
        </p:nvCxnSpPr>
        <p:spPr>
          <a:xfrm flipV="1">
            <a:off x="342900" y="2110741"/>
            <a:ext cx="9429750" cy="1612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>
            <a:extLst>
              <a:ext uri="{FF2B5EF4-FFF2-40B4-BE49-F238E27FC236}">
                <a16:creationId xmlns="" xmlns:a16="http://schemas.microsoft.com/office/drawing/2014/main" id="{AACB77B2-6511-44A8-A5FC-A61F8688B504}"/>
              </a:ext>
            </a:extLst>
          </p:cNvPr>
          <p:cNvSpPr txBox="1">
            <a:spLocks/>
          </p:cNvSpPr>
          <p:nvPr/>
        </p:nvSpPr>
        <p:spPr bwMode="auto">
          <a:xfrm>
            <a:off x="0" y="2577821"/>
            <a:ext cx="10287001" cy="268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2870" tIns="51435" rIns="102870" bIns="51435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rial Black" panose="020B0A04020102020204" pitchFamily="34" charset="0"/>
              </a:rPr>
              <a:t>The </a:t>
            </a:r>
            <a:r>
              <a:rPr lang="en-US" sz="5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rial Black" panose="020B0A04020102020204" pitchFamily="34" charset="0"/>
              </a:rPr>
              <a:t>Best of the 1989</a:t>
            </a:r>
            <a:br>
              <a:rPr lang="en-US" sz="5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rial Black" panose="020B0A04020102020204" pitchFamily="34" charset="0"/>
              </a:rPr>
            </a:br>
            <a:r>
              <a:rPr lang="en-US" sz="5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rial Black" panose="020B0A04020102020204" pitchFamily="34" charset="0"/>
              </a:rPr>
              <a:t>NSS Photo Salon</a:t>
            </a:r>
            <a:endParaRPr lang="en-US" sz="54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Arial Black" panose="020B0A04020102020204" pitchFamily="34" charset="0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="" xmlns:a16="http://schemas.microsoft.com/office/drawing/2014/main" id="{D484D12E-08A2-4F3A-8C1D-35B9EE4683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1" y="5342564"/>
            <a:ext cx="10287001" cy="666328"/>
          </a:xfrm>
        </p:spPr>
        <p:txBody>
          <a:bodyPr/>
          <a:lstStyle/>
          <a:p>
            <a:r>
              <a:rPr lang="en-US" sz="2700" dirty="0" smtClean="0"/>
              <a:t>National Speleological Society</a:t>
            </a:r>
            <a:endParaRPr lang="en-US" sz="2700" dirty="0"/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4E5069CC-D2DB-4CE4-8766-325B1FECADE8}"/>
              </a:ext>
            </a:extLst>
          </p:cNvPr>
          <p:cNvSpPr txBox="1"/>
          <p:nvPr/>
        </p:nvSpPr>
        <p:spPr>
          <a:xfrm>
            <a:off x="1" y="6469059"/>
            <a:ext cx="10287001" cy="4043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25" dirty="0" smtClean="0"/>
              <a:t>S910             70 </a:t>
            </a:r>
            <a:r>
              <a:rPr lang="en-US" sz="2025" dirty="0"/>
              <a:t>Slides           </a:t>
            </a:r>
            <a:r>
              <a:rPr lang="en-US" sz="2025" dirty="0" smtClean="0"/>
              <a:t>2/19</a:t>
            </a:r>
            <a:r>
              <a:rPr lang="en-US" sz="2025" dirty="0" smtClean="0"/>
              <a:t>/2021</a:t>
            </a:r>
            <a:endParaRPr lang="en-US" sz="2025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0 Best of the 1989 Photo Salon PP- 010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24163" y="0"/>
            <a:ext cx="46370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0 Best of the 1989 Photo Salon PP- 011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82550" y="0"/>
            <a:ext cx="101203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0 Best of the 1989 Photo Salon PP- 012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19400" y="0"/>
            <a:ext cx="46466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0 Best of the 1989 Photo Salon PP- 013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63500" y="0"/>
            <a:ext cx="10160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0 Best of the 1989 Photo Salon PP- 014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22575" y="0"/>
            <a:ext cx="46402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0 Best of the 1989 Photo Salon PP- 015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20988" y="0"/>
            <a:ext cx="46434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0 Best of the 1989 Photo Salon PP- 016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27338" y="0"/>
            <a:ext cx="46323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0 Best of the 1989 Photo Salon PP- 017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79375" y="0"/>
            <a:ext cx="101282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0 Best of the 1989 Photo Salon PP- 018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24163" y="0"/>
            <a:ext cx="46370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0 Best of the 1989 Photo Salon PP- 019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46388" y="0"/>
            <a:ext cx="45942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0 Best of the 1989 Photo Salon PP- 002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7938" y="0"/>
            <a:ext cx="102711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0 Best of the 1989 Photo Salon PP- 020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412750" y="0"/>
            <a:ext cx="94599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0 Best of the 1989 Photo Salon PP- 021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20988" y="0"/>
            <a:ext cx="46434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0 Best of the 1989 Photo Salon PP- 022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28925" y="0"/>
            <a:ext cx="46291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0 Best of the 1989 Photo Salon PP- 023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71438" y="0"/>
            <a:ext cx="101441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0 Best of the 1989 Photo Salon PP- 024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24163" y="0"/>
            <a:ext cx="46370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0 Best of the 1989 Photo Salon PP- 025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24163" y="0"/>
            <a:ext cx="46370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0 Best of the 1989 Photo Salon PP- 026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24163" y="0"/>
            <a:ext cx="46370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0 Best of the 1989 Photo Salon PP- 027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42863" y="0"/>
            <a:ext cx="101996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0 Best of the 1989 Photo Salon PP- 028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11113" y="0"/>
            <a:ext cx="102631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0 Best of the 1989 Photo Salon PP- 029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79375" y="0"/>
            <a:ext cx="101282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0 Best of the 1989 Photo Salon PP- 003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20988" y="0"/>
            <a:ext cx="46434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0 Best of the 1989 Photo Salon PP- 030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98425" y="0"/>
            <a:ext cx="100901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0 Best of the 1989 Photo Salon PP- 031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24163" y="0"/>
            <a:ext cx="46370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0 Best of the 1989 Photo Salon PP- 032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14638" y="0"/>
            <a:ext cx="46577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0 Best of the 1989 Photo Salon PP- 033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28925" y="0"/>
            <a:ext cx="46291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0 Best of the 1989 Photo Salon PP- 034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52738" y="0"/>
            <a:ext cx="45799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0 Best of the 1989 Photo Salon PP- 035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24163" y="0"/>
            <a:ext cx="46370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0 Best of the 1989 Photo Salon PP- 036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22575" y="0"/>
            <a:ext cx="46402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0 Best of the 1989 Photo Salon PP- 037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28925" y="0"/>
            <a:ext cx="46291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0 Best of the 1989 Photo Salon PP- 038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27338" y="0"/>
            <a:ext cx="46323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0 Best of the 1989 Photo Salon PP- 039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20988" y="0"/>
            <a:ext cx="46434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0 Best of the 1989 Photo Salon PP- 004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74613" y="0"/>
            <a:ext cx="101361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0 Best of the 1989 Photo Salon PP- 040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63500" y="0"/>
            <a:ext cx="10160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0 Best of the 1989 Photo Salon PP- 041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33688" y="0"/>
            <a:ext cx="46180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1"/>
          <p:cNvSpPr>
            <a:spLocks noChangeArrowheads="1"/>
          </p:cNvSpPr>
          <p:nvPr/>
        </p:nvSpPr>
        <p:spPr bwMode="auto">
          <a:xfrm>
            <a:off x="0" y="653674"/>
            <a:ext cx="10287000" cy="150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9056" tIns="34529" rIns="69056" bIns="34529" anchor="ctr"/>
          <a:lstStyle/>
          <a:p>
            <a:pPr algn="ctr"/>
            <a:r>
              <a:rPr lang="en-US" sz="4100" b="1" i="1" dirty="0">
                <a:solidFill>
                  <a:srgbClr val="00B050"/>
                </a:solidFill>
                <a:latin typeface="Verdana" pitchFamily="34" charset="0"/>
              </a:rPr>
              <a:t>HONORABLE MENTION</a:t>
            </a:r>
          </a:p>
        </p:txBody>
      </p:sp>
      <p:sp>
        <p:nvSpPr>
          <p:cNvPr id="4" name="Text Box 22"/>
          <p:cNvSpPr txBox="1">
            <a:spLocks noChangeArrowheads="1"/>
          </p:cNvSpPr>
          <p:nvPr/>
        </p:nvSpPr>
        <p:spPr bwMode="auto">
          <a:xfrm>
            <a:off x="-100702" y="5459038"/>
            <a:ext cx="10287000" cy="732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15761" tIns="57881" rIns="115761" bIns="57881">
            <a:spAutoFit/>
          </a:bodyPr>
          <a:lstStyle/>
          <a:p>
            <a:pPr algn="ctr" defTabSz="1150144" eaLnBrk="0" hangingPunct="0">
              <a:spcBef>
                <a:spcPct val="20000"/>
              </a:spcBef>
              <a:buClr>
                <a:schemeClr val="folHlink"/>
              </a:buClr>
              <a:buSzPct val="75000"/>
              <a:buFont typeface="Monotype Sorts"/>
              <a:buChar char=" "/>
            </a:pPr>
            <a:r>
              <a:rPr lang="en-US" sz="4000" b="1" dirty="0">
                <a:solidFill>
                  <a:schemeClr val="accent1"/>
                </a:solidFill>
                <a:latin typeface="Verdana" pitchFamily="34" charset="0"/>
              </a:rPr>
              <a:t>PHOTO SALON</a:t>
            </a:r>
          </a:p>
        </p:txBody>
      </p:sp>
      <p:pic>
        <p:nvPicPr>
          <p:cNvPr id="5" name="Picture 2" descr="https://caves.org/committee/salons/images/honorable%20mention%20pi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000500" y="2514600"/>
            <a:ext cx="1948231" cy="1857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0 Best of the 1989 Photo Salon PP- 042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33688" y="0"/>
            <a:ext cx="46180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0 Best of the 1989 Photo Salon PP- 046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22575" y="0"/>
            <a:ext cx="46402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0 Best of the 1989 Photo Salon PP- 047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79375" y="0"/>
            <a:ext cx="101282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0 Best of the 1989 Photo Salon PP- 048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71438" y="0"/>
            <a:ext cx="101441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0 Best of the 1989 Photo Salon PP- 049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71438" y="0"/>
            <a:ext cx="101441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0 Best of the 1989 Photo Salon PP- 050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24163" y="0"/>
            <a:ext cx="46370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0 Best of the 1989 Photo Salon PP- 051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22575" y="0"/>
            <a:ext cx="46402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0 Best of the 1989 Photo Salon PP- 005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19400" y="0"/>
            <a:ext cx="46466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0 Best of the 1989 Photo Salon PP- 052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22575" y="0"/>
            <a:ext cx="46402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0 Best of the 1989 Photo Salon PP- 053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1535113" y="0"/>
            <a:ext cx="72151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0 Best of the 1989 Photo Salon PP- 054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27338" y="0"/>
            <a:ext cx="46323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0 Best of the 1989 Photo Salon PP- 055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66675" y="0"/>
            <a:ext cx="101520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0 Best of the 1989 Photo Salon PP- 056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24163" y="0"/>
            <a:ext cx="46370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0 Best of the 1989 Photo Salon PP- 057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22575" y="0"/>
            <a:ext cx="46402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0 Best of the 1989 Photo Salon PP- 058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82550" y="0"/>
            <a:ext cx="101203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0 Best of the 1989 Photo Salon PP- 059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71438" y="0"/>
            <a:ext cx="101441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1"/>
          <p:cNvSpPr>
            <a:spLocks noChangeArrowheads="1"/>
          </p:cNvSpPr>
          <p:nvPr/>
        </p:nvSpPr>
        <p:spPr bwMode="auto">
          <a:xfrm>
            <a:off x="1" y="535459"/>
            <a:ext cx="10286999" cy="150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9056" tIns="34529" rIns="69056" bIns="34529" anchor="ctr"/>
          <a:lstStyle/>
          <a:p>
            <a:pPr algn="ctr"/>
            <a:r>
              <a:rPr lang="en-US" sz="4100" b="1" i="1" dirty="0">
                <a:solidFill>
                  <a:srgbClr val="3333FF"/>
                </a:solidFill>
                <a:latin typeface="Verdana" pitchFamily="34" charset="0"/>
              </a:rPr>
              <a:t>MERIT AWARD</a:t>
            </a:r>
          </a:p>
        </p:txBody>
      </p:sp>
      <p:sp>
        <p:nvSpPr>
          <p:cNvPr id="4" name="Text Box 22"/>
          <p:cNvSpPr txBox="1">
            <a:spLocks noChangeArrowheads="1"/>
          </p:cNvSpPr>
          <p:nvPr/>
        </p:nvSpPr>
        <p:spPr bwMode="auto">
          <a:xfrm>
            <a:off x="1" y="5512988"/>
            <a:ext cx="10286999" cy="732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15761" tIns="57881" rIns="115761" bIns="57881">
            <a:spAutoFit/>
          </a:bodyPr>
          <a:lstStyle/>
          <a:p>
            <a:pPr algn="ctr" defTabSz="1150144" eaLnBrk="0" hangingPunct="0">
              <a:spcBef>
                <a:spcPct val="20000"/>
              </a:spcBef>
              <a:buClr>
                <a:schemeClr val="folHlink"/>
              </a:buClr>
              <a:buSzPct val="75000"/>
            </a:pPr>
            <a:r>
              <a:rPr lang="en-US" sz="4000" b="1" dirty="0">
                <a:solidFill>
                  <a:schemeClr val="accent1"/>
                </a:solidFill>
                <a:latin typeface="Verdana" pitchFamily="34" charset="0"/>
              </a:rPr>
              <a:t>PHOTO SALON</a:t>
            </a:r>
          </a:p>
        </p:txBody>
      </p:sp>
      <p:pic>
        <p:nvPicPr>
          <p:cNvPr id="5" name="Picture 2" descr="https://caves.org/committee/salons/images/merit%20award%20pi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000500" y="2500271"/>
            <a:ext cx="1926615" cy="1857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0 Best of the 1989 Photo Salon PP- 061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22575" y="0"/>
            <a:ext cx="46402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0 Best of the 1989 Photo Salon PP- 006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71438" y="0"/>
            <a:ext cx="101441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0 Best of the 1989 Photo Salon PP- 062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22575" y="0"/>
            <a:ext cx="46402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0 Best of the 1989 Photo Salon PP- 063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22575" y="0"/>
            <a:ext cx="46402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0 Best of the 1989 Photo Salon PP- 064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74613" y="0"/>
            <a:ext cx="101361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0 Best of the 1989 Photo Salon PP- 065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24163" y="0"/>
            <a:ext cx="46370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0 Best of the 1989 Photo Salon PP- 066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74613" y="0"/>
            <a:ext cx="101361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5"/>
          <p:cNvSpPr txBox="1">
            <a:spLocks/>
          </p:cNvSpPr>
          <p:nvPr/>
        </p:nvSpPr>
        <p:spPr>
          <a:xfrm>
            <a:off x="0" y="759819"/>
            <a:ext cx="10287000" cy="1048784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n-lt"/>
                <a:ea typeface="ＭＳ Ｐゴシック"/>
                <a:cs typeface="ＭＳ Ｐゴシック"/>
              </a:rPr>
              <a:t>BEST OF SHOW</a:t>
            </a:r>
            <a:endParaRPr kumimoji="0" lang="en-US" sz="41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+mn-lt"/>
              <a:ea typeface="ＭＳ Ｐゴシック"/>
              <a:cs typeface="ＭＳ Ｐゴシック"/>
            </a:endParaRPr>
          </a:p>
        </p:txBody>
      </p:sp>
      <p:sp>
        <p:nvSpPr>
          <p:cNvPr id="8" name="Text Box 22">
            <a:extLst>
              <a:ext uri="{FF2B5EF4-FFF2-40B4-BE49-F238E27FC236}">
                <a16:creationId xmlns:a16="http://schemas.microsoft.com/office/drawing/2014/main" xmlns="" id="{A440DAA5-8257-4F17-B41E-D5B8F5EEC8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" y="5527327"/>
            <a:ext cx="10286999" cy="732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15761" tIns="57881" rIns="115761" bIns="57881">
            <a:spAutoFit/>
          </a:bodyPr>
          <a:lstStyle/>
          <a:p>
            <a:pPr algn="ctr" defTabSz="1150144" eaLnBrk="0" hangingPunct="0">
              <a:spcBef>
                <a:spcPct val="20000"/>
              </a:spcBef>
              <a:buClr>
                <a:schemeClr val="folHlink"/>
              </a:buClr>
              <a:buSzPct val="75000"/>
            </a:pPr>
            <a:r>
              <a:rPr lang="en-US" sz="4000" b="1" dirty="0">
                <a:solidFill>
                  <a:schemeClr val="accent1"/>
                </a:solidFill>
                <a:latin typeface="Verdana" pitchFamily="34" charset="0"/>
              </a:rPr>
              <a:t>PHOTO SALON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0 Best of the 1989 Photo Salon PP- 068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22575" y="0"/>
            <a:ext cx="46402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d07118_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3583605" y="1745621"/>
            <a:ext cx="3659009" cy="427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2682693" y="107157"/>
            <a:ext cx="6747756" cy="5785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15761" tIns="57881" rIns="115761" bIns="57881">
            <a:spAutoFit/>
          </a:bodyPr>
          <a:lstStyle/>
          <a:p>
            <a:pPr defTabSz="1150144" eaLnBrk="0" hangingPunct="0">
              <a:spcBef>
                <a:spcPct val="20000"/>
              </a:spcBef>
              <a:buClr>
                <a:schemeClr val="folHlink"/>
              </a:buClr>
              <a:buSzPct val="75000"/>
              <a:buFont typeface="Monotype Sorts"/>
              <a:buChar char=" "/>
            </a:pPr>
            <a:endParaRPr lang="en-US" sz="3000" b="1" i="1" dirty="0">
              <a:solidFill>
                <a:srgbClr val="F8F8F8"/>
              </a:solidFill>
              <a:latin typeface="Verdana" pitchFamily="34" charset="0"/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2400524" y="531317"/>
            <a:ext cx="6772875" cy="5785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15761" tIns="57881" rIns="115761" bIns="57881">
            <a:spAutoFit/>
          </a:bodyPr>
          <a:lstStyle/>
          <a:p>
            <a:pPr defTabSz="1150144" eaLnBrk="0" hangingPunct="0">
              <a:spcBef>
                <a:spcPct val="50000"/>
              </a:spcBef>
              <a:buClr>
                <a:schemeClr val="folHlink"/>
              </a:buClr>
              <a:buSzPct val="75000"/>
              <a:buFont typeface="Monotype Sorts"/>
              <a:buChar char=" "/>
            </a:pPr>
            <a:endParaRPr lang="en-US" sz="3000" b="1" i="1" dirty="0">
              <a:solidFill>
                <a:srgbClr val="F8F8F8"/>
              </a:solidFill>
              <a:latin typeface="Verdana" pitchFamily="34" charset="0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0" y="1"/>
            <a:ext cx="10826218" cy="8863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15761" tIns="57881" rIns="115761" bIns="57881">
            <a:spAutoFit/>
          </a:bodyPr>
          <a:lstStyle/>
          <a:p>
            <a:pPr algn="ctr" defTabSz="1150144" eaLnBrk="0" hangingPunct="0">
              <a:spcBef>
                <a:spcPct val="50000"/>
              </a:spcBef>
              <a:buClr>
                <a:schemeClr val="folHlink"/>
              </a:buClr>
              <a:buSzPct val="75000"/>
            </a:pPr>
            <a:r>
              <a:rPr lang="en-US" sz="5000" b="1" dirty="0">
                <a:solidFill>
                  <a:srgbClr val="99CCFF"/>
                </a:solidFill>
                <a:latin typeface="Verdana" pitchFamily="34" charset="0"/>
              </a:rPr>
              <a:t>Photographers</a:t>
            </a:r>
          </a:p>
        </p:txBody>
      </p:sp>
      <p:sp>
        <p:nvSpPr>
          <p:cNvPr id="7" name="Explosion: 8 Points 1">
            <a:extLst>
              <a:ext uri="{FF2B5EF4-FFF2-40B4-BE49-F238E27FC236}">
                <a16:creationId xmlns:a16="http://schemas.microsoft.com/office/drawing/2014/main" xmlns="" id="{E4FD6B58-6B31-423A-AE7A-57EEA4EA80B3}"/>
              </a:ext>
            </a:extLst>
          </p:cNvPr>
          <p:cNvSpPr/>
          <p:nvPr/>
        </p:nvSpPr>
        <p:spPr bwMode="auto">
          <a:xfrm>
            <a:off x="3990917" y="2044391"/>
            <a:ext cx="556689" cy="599148"/>
          </a:xfrm>
          <a:prstGeom prst="irregularSeal1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1150144"/>
            <a:endParaRPr lang="en-US" sz="1500" dirty="0"/>
          </a:p>
        </p:txBody>
      </p:sp>
      <p:sp>
        <p:nvSpPr>
          <p:cNvPr id="8" name="Explosion: 14 Points 2">
            <a:extLst>
              <a:ext uri="{FF2B5EF4-FFF2-40B4-BE49-F238E27FC236}">
                <a16:creationId xmlns:a16="http://schemas.microsoft.com/office/drawing/2014/main" xmlns="" id="{0012E2BF-8284-42D1-B6D3-9CF08F5D25B6}"/>
              </a:ext>
            </a:extLst>
          </p:cNvPr>
          <p:cNvSpPr/>
          <p:nvPr/>
        </p:nvSpPr>
        <p:spPr bwMode="auto">
          <a:xfrm>
            <a:off x="6296706" y="2044391"/>
            <a:ext cx="449035" cy="599148"/>
          </a:xfrm>
          <a:prstGeom prst="irregularSeal2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1150144"/>
            <a:endParaRPr lang="en-US" sz="15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24100" y="228600"/>
            <a:ext cx="6096000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Photographers:</a:t>
            </a:r>
          </a:p>
          <a:p>
            <a:pPr lvl="1"/>
            <a:r>
              <a:rPr lang="en-US" sz="4000" dirty="0" smtClean="0">
                <a:solidFill>
                  <a:srgbClr val="92D050"/>
                </a:solidFill>
                <a:latin typeface="+mj-lt"/>
                <a:cs typeface="Times New Roman" pitchFamily="18" charset="0"/>
              </a:rPr>
              <a:t>Peter and Ann </a:t>
            </a:r>
            <a:r>
              <a:rPr lang="en-US" sz="4000" dirty="0" err="1" smtClean="0">
                <a:solidFill>
                  <a:srgbClr val="92D050"/>
                </a:solidFill>
                <a:latin typeface="+mj-lt"/>
                <a:cs typeface="Times New Roman" pitchFamily="18" charset="0"/>
              </a:rPr>
              <a:t>Bosted</a:t>
            </a:r>
            <a:endParaRPr lang="en-US" sz="4000" dirty="0" smtClean="0">
              <a:solidFill>
                <a:srgbClr val="92D050"/>
              </a:solidFill>
              <a:latin typeface="+mj-lt"/>
              <a:cs typeface="Times New Roman" pitchFamily="18" charset="0"/>
            </a:endParaRPr>
          </a:p>
          <a:p>
            <a:pPr lvl="1"/>
            <a:r>
              <a:rPr lang="en-US" sz="4000" dirty="0" smtClean="0">
                <a:solidFill>
                  <a:srgbClr val="92D050"/>
                </a:solidFill>
                <a:latin typeface="+mj-lt"/>
                <a:cs typeface="Times New Roman" pitchFamily="18" charset="0"/>
              </a:rPr>
              <a:t>Dave </a:t>
            </a:r>
            <a:r>
              <a:rPr lang="en-US" sz="4000" dirty="0" err="1" smtClean="0">
                <a:solidFill>
                  <a:srgbClr val="92D050"/>
                </a:solidFill>
                <a:latin typeface="+mj-lt"/>
                <a:cs typeface="Times New Roman" pitchFamily="18" charset="0"/>
              </a:rPr>
              <a:t>Bunnell</a:t>
            </a:r>
            <a:endParaRPr lang="en-US" sz="4000" dirty="0" smtClean="0">
              <a:solidFill>
                <a:srgbClr val="92D050"/>
              </a:solidFill>
              <a:latin typeface="+mj-lt"/>
              <a:cs typeface="Times New Roman" pitchFamily="18" charset="0"/>
            </a:endParaRPr>
          </a:p>
          <a:p>
            <a:pPr lvl="1"/>
            <a:r>
              <a:rPr lang="en-US" sz="4000" dirty="0" smtClean="0">
                <a:solidFill>
                  <a:srgbClr val="92D050"/>
                </a:solidFill>
                <a:latin typeface="+mj-lt"/>
                <a:cs typeface="Times New Roman" pitchFamily="18" charset="0"/>
              </a:rPr>
              <a:t>Rick Day</a:t>
            </a:r>
          </a:p>
          <a:p>
            <a:pPr lvl="1"/>
            <a:r>
              <a:rPr lang="en-US" sz="4000" dirty="0" smtClean="0">
                <a:solidFill>
                  <a:srgbClr val="92D050"/>
                </a:solidFill>
                <a:latin typeface="+mj-lt"/>
                <a:cs typeface="Times New Roman" pitchFamily="18" charset="0"/>
              </a:rPr>
              <a:t>Ralph </a:t>
            </a:r>
            <a:r>
              <a:rPr lang="en-US" sz="4000" dirty="0" err="1" smtClean="0">
                <a:solidFill>
                  <a:srgbClr val="92D050"/>
                </a:solidFill>
                <a:latin typeface="+mj-lt"/>
                <a:cs typeface="Times New Roman" pitchFamily="18" charset="0"/>
              </a:rPr>
              <a:t>Earlandson</a:t>
            </a:r>
            <a:endParaRPr lang="en-US" sz="4000" dirty="0" smtClean="0">
              <a:solidFill>
                <a:srgbClr val="92D050"/>
              </a:solidFill>
              <a:latin typeface="+mj-lt"/>
              <a:cs typeface="Times New Roman" pitchFamily="18" charset="0"/>
            </a:endParaRPr>
          </a:p>
          <a:p>
            <a:pPr lvl="1"/>
            <a:r>
              <a:rPr lang="en-US" sz="4000" dirty="0" smtClean="0">
                <a:solidFill>
                  <a:srgbClr val="92D050"/>
                </a:solidFill>
                <a:latin typeface="+mj-lt"/>
                <a:cs typeface="Times New Roman" pitchFamily="18" charset="0"/>
              </a:rPr>
              <a:t>Dorothy </a:t>
            </a:r>
            <a:r>
              <a:rPr lang="en-US" sz="4000" dirty="0" smtClean="0">
                <a:solidFill>
                  <a:srgbClr val="92D050"/>
                </a:solidFill>
                <a:latin typeface="+mj-lt"/>
                <a:cs typeface="Times New Roman" pitchFamily="18" charset="0"/>
              </a:rPr>
              <a:t>Eckert</a:t>
            </a:r>
          </a:p>
          <a:p>
            <a:pPr lvl="1"/>
            <a:r>
              <a:rPr lang="en-US" sz="4000" dirty="0" smtClean="0">
                <a:solidFill>
                  <a:srgbClr val="92D050"/>
                </a:solidFill>
                <a:latin typeface="+mj-lt"/>
                <a:cs typeface="Times New Roman" pitchFamily="18" charset="0"/>
              </a:rPr>
              <a:t>Scott Fee</a:t>
            </a:r>
          </a:p>
          <a:p>
            <a:pPr lvl="1"/>
            <a:r>
              <a:rPr lang="en-US" sz="4000" dirty="0" smtClean="0">
                <a:solidFill>
                  <a:srgbClr val="92D050"/>
                </a:solidFill>
                <a:latin typeface="+mj-lt"/>
                <a:cs typeface="Times New Roman" pitchFamily="18" charset="0"/>
              </a:rPr>
              <a:t>Bill Franz</a:t>
            </a:r>
          </a:p>
          <a:p>
            <a:pPr lvl="1"/>
            <a:r>
              <a:rPr lang="en-US" sz="4000" dirty="0" smtClean="0">
                <a:solidFill>
                  <a:srgbClr val="92D050"/>
                </a:solidFill>
                <a:latin typeface="+mj-lt"/>
                <a:cs typeface="Times New Roman" pitchFamily="18" charset="0"/>
              </a:rPr>
              <a:t>Mike </a:t>
            </a:r>
            <a:r>
              <a:rPr lang="en-US" sz="4000" dirty="0" err="1" smtClean="0">
                <a:solidFill>
                  <a:srgbClr val="92D050"/>
                </a:solidFill>
                <a:latin typeface="+mj-lt"/>
                <a:cs typeface="Times New Roman" pitchFamily="18" charset="0"/>
              </a:rPr>
              <a:t>Goar</a:t>
            </a:r>
            <a:endParaRPr lang="en-US" sz="4000" dirty="0" smtClean="0">
              <a:solidFill>
                <a:srgbClr val="92D050"/>
              </a:solidFill>
              <a:latin typeface="+mj-lt"/>
              <a:cs typeface="Times New Roman" pitchFamily="18" charset="0"/>
            </a:endParaRPr>
          </a:p>
          <a:p>
            <a:pPr lvl="1"/>
            <a:r>
              <a:rPr lang="en-US" sz="4000" dirty="0" smtClean="0">
                <a:solidFill>
                  <a:srgbClr val="92D050"/>
                </a:solidFill>
                <a:latin typeface="+mj-lt"/>
                <a:cs typeface="Times New Roman" pitchFamily="18" charset="0"/>
              </a:rPr>
              <a:t>Andy Grubbs</a:t>
            </a:r>
            <a:endParaRPr lang="en-US" sz="4000" dirty="0">
              <a:solidFill>
                <a:srgbClr val="92D050"/>
              </a:solidFill>
              <a:latin typeface="+mj-lt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24100" y="223421"/>
            <a:ext cx="6096000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Photographers:</a:t>
            </a:r>
          </a:p>
          <a:p>
            <a:pPr lvl="1"/>
            <a:r>
              <a:rPr lang="en-US" sz="4000" dirty="0" smtClean="0">
                <a:solidFill>
                  <a:srgbClr val="92D050"/>
                </a:solidFill>
                <a:latin typeface="+mj-lt"/>
                <a:cs typeface="Times New Roman" pitchFamily="18" charset="0"/>
              </a:rPr>
              <a:t>Maureen Handler</a:t>
            </a:r>
          </a:p>
          <a:p>
            <a:pPr lvl="1"/>
            <a:r>
              <a:rPr lang="en-US" sz="4000" dirty="0" smtClean="0">
                <a:solidFill>
                  <a:srgbClr val="92D050"/>
                </a:solidFill>
                <a:latin typeface="+mj-lt"/>
                <a:cs typeface="Times New Roman" pitchFamily="18" charset="0"/>
              </a:rPr>
              <a:t>Jeff and Alexis Harris</a:t>
            </a:r>
            <a:endParaRPr lang="en-US" sz="4000" dirty="0">
              <a:solidFill>
                <a:srgbClr val="92D050"/>
              </a:solidFill>
              <a:latin typeface="+mj-lt"/>
              <a:cs typeface="Times New Roman" pitchFamily="18" charset="0"/>
            </a:endParaRPr>
          </a:p>
          <a:p>
            <a:pPr lvl="1"/>
            <a:r>
              <a:rPr lang="en-US" sz="4000" dirty="0" smtClean="0">
                <a:solidFill>
                  <a:srgbClr val="92D050"/>
                </a:solidFill>
                <a:latin typeface="+mj-lt"/>
                <a:cs typeface="Times New Roman" pitchFamily="18" charset="0"/>
              </a:rPr>
              <a:t>James </a:t>
            </a:r>
            <a:r>
              <a:rPr lang="en-US" sz="4000" dirty="0" err="1" smtClean="0">
                <a:solidFill>
                  <a:srgbClr val="92D050"/>
                </a:solidFill>
                <a:latin typeface="+mj-lt"/>
                <a:cs typeface="Times New Roman" pitchFamily="18" charset="0"/>
              </a:rPr>
              <a:t>Loftin</a:t>
            </a:r>
            <a:endParaRPr lang="en-US" sz="4000" dirty="0" smtClean="0">
              <a:solidFill>
                <a:srgbClr val="92D050"/>
              </a:solidFill>
              <a:latin typeface="+mj-lt"/>
              <a:cs typeface="Times New Roman" pitchFamily="18" charset="0"/>
            </a:endParaRPr>
          </a:p>
          <a:p>
            <a:pPr lvl="1"/>
            <a:r>
              <a:rPr lang="en-US" sz="4000" dirty="0" smtClean="0">
                <a:solidFill>
                  <a:srgbClr val="92D050"/>
                </a:solidFill>
                <a:latin typeface="+mj-lt"/>
                <a:cs typeface="Times New Roman" pitchFamily="18" charset="0"/>
              </a:rPr>
              <a:t>Robert Montgomery</a:t>
            </a:r>
          </a:p>
          <a:p>
            <a:pPr lvl="1"/>
            <a:r>
              <a:rPr lang="en-US" sz="4000" dirty="0" smtClean="0">
                <a:solidFill>
                  <a:srgbClr val="92D050"/>
                </a:solidFill>
                <a:latin typeface="+mj-lt"/>
                <a:cs typeface="Times New Roman" pitchFamily="18" charset="0"/>
              </a:rPr>
              <a:t>Patrick Newby</a:t>
            </a:r>
          </a:p>
          <a:p>
            <a:pPr lvl="1"/>
            <a:r>
              <a:rPr lang="en-US" sz="4000" dirty="0" smtClean="0">
                <a:solidFill>
                  <a:srgbClr val="92D050"/>
                </a:solidFill>
                <a:latin typeface="+mj-lt"/>
                <a:cs typeface="Times New Roman" pitchFamily="18" charset="0"/>
              </a:rPr>
              <a:t>Ernest Payne</a:t>
            </a:r>
          </a:p>
          <a:p>
            <a:pPr lvl="1"/>
            <a:r>
              <a:rPr lang="en-US" sz="4000" dirty="0" smtClean="0">
                <a:solidFill>
                  <a:srgbClr val="92D050"/>
                </a:solidFill>
                <a:latin typeface="+mj-lt"/>
                <a:cs typeface="Times New Roman" pitchFamily="18" charset="0"/>
              </a:rPr>
              <a:t>John Van Swearingen IV</a:t>
            </a:r>
          </a:p>
          <a:p>
            <a:pPr lvl="1"/>
            <a:r>
              <a:rPr lang="en-US" sz="4000" dirty="0" smtClean="0">
                <a:solidFill>
                  <a:srgbClr val="92D050"/>
                </a:solidFill>
                <a:latin typeface="+mj-lt"/>
                <a:cs typeface="Times New Roman" pitchFamily="18" charset="0"/>
              </a:rPr>
              <a:t>Carol </a:t>
            </a:r>
            <a:r>
              <a:rPr lang="en-US" sz="4000" dirty="0" err="1" smtClean="0">
                <a:solidFill>
                  <a:srgbClr val="92D050"/>
                </a:solidFill>
                <a:latin typeface="+mj-lt"/>
                <a:cs typeface="Times New Roman" pitchFamily="18" charset="0"/>
              </a:rPr>
              <a:t>Vesely</a:t>
            </a:r>
            <a:endParaRPr lang="en-US" sz="4000" dirty="0">
              <a:solidFill>
                <a:srgbClr val="92D050"/>
              </a:solidFill>
              <a:latin typeface="+mj-lt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0 Best of the 1989 Photo Salon PP- 007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24163" y="0"/>
            <a:ext cx="46370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&#10;&#10;Description automatically generated">
            <a:extLst>
              <a:ext uri="{FF2B5EF4-FFF2-40B4-BE49-F238E27FC236}">
                <a16:creationId xmlns="" xmlns:a16="http://schemas.microsoft.com/office/drawing/2014/main" id="{AB88130C-54ED-4A26-BDEA-2B0F5B5B726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3162" y="5257800"/>
            <a:ext cx="2542947" cy="132599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85BFFBFC-4B70-4412-B727-418DCCFEF08F}"/>
              </a:ext>
            </a:extLst>
          </p:cNvPr>
          <p:cNvSpPr txBox="1"/>
          <p:nvPr/>
        </p:nvSpPr>
        <p:spPr>
          <a:xfrm>
            <a:off x="5218" y="171452"/>
            <a:ext cx="10281782" cy="5774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150" dirty="0">
                <a:solidFill>
                  <a:srgbClr val="FFFF00"/>
                </a:solidFill>
              </a:rPr>
              <a:t>An NSS Audio-Visual Library Presentation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D0EBA6A0-DDD7-4F47-B8D0-7A5D729362A9}"/>
              </a:ext>
            </a:extLst>
          </p:cNvPr>
          <p:cNvSpPr txBox="1"/>
          <p:nvPr/>
        </p:nvSpPr>
        <p:spPr>
          <a:xfrm>
            <a:off x="5260636" y="5261979"/>
            <a:ext cx="2523520" cy="13740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National Speleological Society</a:t>
            </a:r>
          </a:p>
          <a:p>
            <a:r>
              <a:rPr lang="en-US" sz="1350" dirty="0"/>
              <a:t>6001 Pulaski Pike</a:t>
            </a:r>
          </a:p>
          <a:p>
            <a:r>
              <a:rPr lang="en-US" sz="1350" dirty="0"/>
              <a:t>Huntsville, AL 35810-1122</a:t>
            </a:r>
          </a:p>
          <a:p>
            <a:r>
              <a:rPr lang="en-US" sz="1350" dirty="0"/>
              <a:t>256- 852-1300</a:t>
            </a:r>
          </a:p>
          <a:p>
            <a:r>
              <a:rPr lang="en-US" sz="1350" dirty="0"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nss@caves.org</a:t>
            </a:r>
            <a:endParaRPr lang="en-US" sz="1350" dirty="0"/>
          </a:p>
          <a:p>
            <a:r>
              <a:rPr lang="en-US" sz="1350" dirty="0"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https://caves.org</a:t>
            </a:r>
            <a:r>
              <a:rPr lang="en-US" sz="1575" dirty="0"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/</a:t>
            </a:r>
            <a:endParaRPr lang="en-US" sz="1575" dirty="0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DEA25D03-6401-4069-93FB-712133C10A91}"/>
              </a:ext>
            </a:extLst>
          </p:cNvPr>
          <p:cNvSpPr txBox="1"/>
          <p:nvPr/>
        </p:nvSpPr>
        <p:spPr>
          <a:xfrm>
            <a:off x="-9690" y="1248919"/>
            <a:ext cx="102944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The </a:t>
            </a:r>
            <a:r>
              <a:rPr lang="en-US" sz="3600" dirty="0" smtClean="0"/>
              <a:t>Best of the 1989</a:t>
            </a:r>
            <a:br>
              <a:rPr lang="en-US" sz="3600" dirty="0" smtClean="0"/>
            </a:br>
            <a:r>
              <a:rPr lang="en-US" sz="3600" dirty="0" smtClean="0"/>
              <a:t>NSS Photo Salon</a:t>
            </a:r>
            <a:endParaRPr lang="en-US" sz="3600" dirty="0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50E83C7E-9A5B-433C-9BC8-81C1AE7A78BE}"/>
              </a:ext>
            </a:extLst>
          </p:cNvPr>
          <p:cNvSpPr txBox="1"/>
          <p:nvPr/>
        </p:nvSpPr>
        <p:spPr>
          <a:xfrm>
            <a:off x="2571751" y="3304558"/>
            <a:ext cx="487530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21480" indent="-321480">
              <a:buFont typeface="Arial" panose="020B0604020202020204" pitchFamily="34" charset="0"/>
              <a:buChar char="•"/>
            </a:pPr>
            <a:r>
              <a:rPr lang="en-US" dirty="0"/>
              <a:t>Original slide program </a:t>
            </a:r>
            <a:r>
              <a:rPr lang="en-US" dirty="0" smtClean="0"/>
              <a:t>S910</a:t>
            </a:r>
            <a:endParaRPr lang="en-US" dirty="0"/>
          </a:p>
          <a:p>
            <a:pPr marL="321480" indent="-321480">
              <a:buFont typeface="Arial" panose="020B0604020202020204" pitchFamily="34" charset="0"/>
              <a:buChar char="•"/>
            </a:pPr>
            <a:r>
              <a:rPr lang="en-US" dirty="0"/>
              <a:t>Slides digitized by David Caudle</a:t>
            </a:r>
          </a:p>
          <a:p>
            <a:pPr marL="321480" indent="-321480">
              <a:buFont typeface="Arial" panose="020B0604020202020204" pitchFamily="34" charset="0"/>
              <a:buChar char="•"/>
            </a:pPr>
            <a:r>
              <a:rPr lang="en-US" dirty="0"/>
              <a:t>PowerPoint program created by </a:t>
            </a:r>
            <a:r>
              <a:rPr lang="en-US" dirty="0" smtClean="0"/>
              <a:t>Jim </a:t>
            </a:r>
            <a:r>
              <a:rPr lang="en-US" dirty="0" err="1" smtClean="0"/>
              <a:t>McConkey</a:t>
            </a:r>
            <a:endParaRPr lang="en-US" dirty="0"/>
          </a:p>
          <a:p>
            <a:pPr marL="321480" indent="-321480">
              <a:buFont typeface="Arial" panose="020B0604020202020204" pitchFamily="34" charset="0"/>
              <a:buChar char="•"/>
            </a:pPr>
            <a:r>
              <a:rPr lang="en-US" dirty="0"/>
              <a:t>70 slides, with script in presenter notes</a:t>
            </a:r>
          </a:p>
          <a:p>
            <a:pPr marL="321480" indent="-321480">
              <a:buFont typeface="Arial" panose="020B0604020202020204" pitchFamily="34" charset="0"/>
              <a:buChar char="•"/>
            </a:pPr>
            <a:r>
              <a:rPr lang="en-US" dirty="0"/>
              <a:t>PowerPoint </a:t>
            </a:r>
            <a:r>
              <a:rPr lang="en-US" dirty="0" smtClean="0"/>
              <a:t>created 2/19/2021</a:t>
            </a:r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="" xmlns:a16="http://schemas.microsoft.com/office/drawing/2014/main" id="{9DA6B873-DC4B-4D52-BC19-1DB09B8B3B41}"/>
              </a:ext>
            </a:extLst>
          </p:cNvPr>
          <p:cNvCxnSpPr/>
          <p:nvPr/>
        </p:nvCxnSpPr>
        <p:spPr>
          <a:xfrm>
            <a:off x="1371601" y="857250"/>
            <a:ext cx="75438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0 Best of the 1989 Photo Salon PP- 008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24163" y="0"/>
            <a:ext cx="46370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0 Best of the 1989 Photo Salon PP- 009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71438" y="0"/>
            <a:ext cx="101441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</TotalTime>
  <Words>576</Words>
  <Application>Microsoft Office PowerPoint</Application>
  <PresentationFormat>35mm Slides</PresentationFormat>
  <Paragraphs>168</Paragraphs>
  <Slides>70</Slides>
  <Notes>62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70</vt:i4>
      </vt:variant>
    </vt:vector>
  </HeadingPairs>
  <TitlesOfParts>
    <vt:vector size="71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Jim McCconkey</dc:creator>
  <cp:lastModifiedBy>Jim McCconkey</cp:lastModifiedBy>
  <cp:revision>5</cp:revision>
  <dcterms:created xsi:type="dcterms:W3CDTF">2021-02-19T19:31:18Z</dcterms:created>
  <dcterms:modified xsi:type="dcterms:W3CDTF">2021-02-21T21:09:11Z</dcterms:modified>
</cp:coreProperties>
</file>